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B022-6081-4990-8FCF-17A610965C78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22C24-66F5-46BC-849C-7835A0947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63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96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5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73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78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59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78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87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2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88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76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13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2E55-0409-4C21-8938-14955C0237B0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B8EC-A703-4C38-BA21-895076E86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83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uccessway89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1676400"/>
            <a:ext cx="8229600" cy="3429000"/>
          </a:xfrm>
          <a:prstGeom prst="horizontalScroll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Samba Server (Linux)</a:t>
            </a:r>
            <a:endParaRPr lang="en-US" sz="6000" b="1" dirty="0"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60198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Mr. </a:t>
            </a:r>
            <a:r>
              <a:rPr lang="en-US" sz="2800" b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Salim</a:t>
            </a:r>
            <a:r>
              <a:rPr lang="en-US" sz="28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Juma</a:t>
            </a:r>
            <a:endParaRPr lang="en-US" sz="2800" b="1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0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66800" y="3048000"/>
            <a:ext cx="69342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sudo</a:t>
            </a:r>
            <a:r>
              <a:rPr lang="en-US" b="1" dirty="0">
                <a:solidFill>
                  <a:schemeClr val="bg1"/>
                </a:solidFill>
              </a:rPr>
              <a:t> restart </a:t>
            </a:r>
            <a:r>
              <a:rPr lang="en-US" b="1" dirty="0" err="1">
                <a:solidFill>
                  <a:schemeClr val="bg1"/>
                </a:solidFill>
              </a:rPr>
              <a:t>smbd</a:t>
            </a:r>
            <a:r>
              <a:rPr lang="en-US" b="1" dirty="0">
                <a:solidFill>
                  <a:schemeClr val="bg1"/>
                </a:solidFill>
              </a:rPr>
              <a:t>  then </a:t>
            </a:r>
            <a:r>
              <a:rPr lang="en-US" b="1" dirty="0" err="1">
                <a:solidFill>
                  <a:schemeClr val="bg1"/>
                </a:solidFill>
              </a:rPr>
              <a:t>sudo</a:t>
            </a:r>
            <a:r>
              <a:rPr lang="en-US" b="1" dirty="0">
                <a:solidFill>
                  <a:schemeClr val="bg1"/>
                </a:solidFill>
              </a:rPr>
              <a:t> start </a:t>
            </a:r>
            <a:r>
              <a:rPr lang="en-US" b="1" dirty="0" err="1">
                <a:solidFill>
                  <a:schemeClr val="bg1"/>
                </a:solidFill>
              </a:rPr>
              <a:t>smbd</a:t>
            </a:r>
            <a:r>
              <a:rPr lang="en-US" b="1" dirty="0">
                <a:solidFill>
                  <a:schemeClr val="bg1"/>
                </a:solidFill>
              </a:rPr>
              <a:t>]</a:t>
            </a:r>
          </a:p>
          <a:p>
            <a:pPr algn="r" rtl="1"/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sudo</a:t>
            </a:r>
            <a:r>
              <a:rPr lang="en-US" b="1" dirty="0">
                <a:solidFill>
                  <a:schemeClr val="bg1"/>
                </a:solidFill>
              </a:rPr>
              <a:t> restart </a:t>
            </a:r>
            <a:r>
              <a:rPr lang="en-US" b="1" dirty="0" err="1">
                <a:solidFill>
                  <a:schemeClr val="bg1"/>
                </a:solidFill>
              </a:rPr>
              <a:t>nmbd</a:t>
            </a:r>
            <a:r>
              <a:rPr lang="en-US" b="1" dirty="0">
                <a:solidFill>
                  <a:schemeClr val="bg1"/>
                </a:solidFill>
              </a:rPr>
              <a:t> then </a:t>
            </a:r>
            <a:r>
              <a:rPr lang="en-US" b="1" dirty="0" err="1">
                <a:solidFill>
                  <a:schemeClr val="bg1"/>
                </a:solidFill>
              </a:rPr>
              <a:t>sudo</a:t>
            </a:r>
            <a:r>
              <a:rPr lang="en-US" b="1" dirty="0">
                <a:solidFill>
                  <a:schemeClr val="bg1"/>
                </a:solidFill>
              </a:rPr>
              <a:t> start </a:t>
            </a:r>
            <a:r>
              <a:rPr lang="en-US" b="1" dirty="0" err="1">
                <a:solidFill>
                  <a:schemeClr val="bg1"/>
                </a:solidFill>
              </a:rPr>
              <a:t>nmbd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3886200"/>
            <a:ext cx="1600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3581400" y="4648200"/>
            <a:ext cx="1600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505200" y="5105400"/>
            <a:ext cx="1600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3505200" y="5638800"/>
            <a:ext cx="1600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25908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OM" sz="2400" b="1" dirty="0" smtClean="0">
                <a:solidFill>
                  <a:srgbClr val="FF0000"/>
                </a:solidFill>
              </a:rPr>
              <a:t>الخطوه الخامسة نقوم بإعادة تشغيل السلمبا سيرفر عن طريق الكودين التالين نكتبهما في </a:t>
            </a:r>
            <a:r>
              <a:rPr lang="en-US" sz="2400" b="1" dirty="0" smtClean="0">
                <a:solidFill>
                  <a:srgbClr val="FF0000"/>
                </a:solidFill>
              </a:rPr>
              <a:t> terminal </a:t>
            </a:r>
            <a:r>
              <a:rPr lang="ar-OM" sz="24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150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9931" y="228600"/>
            <a:ext cx="576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OM" sz="2400" b="1" dirty="0" smtClean="0">
                <a:solidFill>
                  <a:schemeClr val="bg1"/>
                </a:solidFill>
              </a:rPr>
              <a:t>الخطوة السادسة نقوم بإعداد </a:t>
            </a:r>
            <a:r>
              <a:rPr lang="en-US" sz="2400" b="1" dirty="0" smtClean="0">
                <a:solidFill>
                  <a:schemeClr val="bg1"/>
                </a:solidFill>
              </a:rPr>
              <a:t>IP address </a:t>
            </a:r>
            <a:r>
              <a:rPr lang="ar-OM" sz="2400" b="1" dirty="0" smtClean="0">
                <a:solidFill>
                  <a:schemeClr val="bg1"/>
                </a:solidFill>
              </a:rPr>
              <a:t> في الينكس 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4343821" cy="541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3200400"/>
            <a:ext cx="2971800" cy="2857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1828800"/>
            <a:ext cx="990600" cy="2857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114550"/>
            <a:ext cx="1600200" cy="247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68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822" y="457200"/>
            <a:ext cx="3955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OM" sz="2400" b="1" dirty="0" smtClean="0">
                <a:solidFill>
                  <a:schemeClr val="bg1"/>
                </a:solidFill>
              </a:rPr>
              <a:t>اعداد</a:t>
            </a:r>
            <a:r>
              <a:rPr lang="en-US" sz="2400" b="1" dirty="0" smtClean="0">
                <a:solidFill>
                  <a:schemeClr val="bg1"/>
                </a:solidFill>
              </a:rPr>
              <a:t> IP address </a:t>
            </a:r>
            <a:r>
              <a:rPr lang="ar-OM" sz="2400" b="1" dirty="0" smtClean="0">
                <a:solidFill>
                  <a:schemeClr val="bg1"/>
                </a:solidFill>
              </a:rPr>
              <a:t>في </a:t>
            </a:r>
            <a:r>
              <a:rPr lang="en-US" sz="2400" b="1" dirty="0" smtClean="0">
                <a:solidFill>
                  <a:schemeClr val="bg1"/>
                </a:solidFill>
              </a:rPr>
              <a:t>windows </a:t>
            </a:r>
            <a:r>
              <a:rPr lang="ar-OM" sz="2400" b="1" dirty="0" smtClean="0">
                <a:solidFill>
                  <a:schemeClr val="bg1"/>
                </a:solidFill>
              </a:rPr>
              <a:t> 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3434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91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OM" sz="2000" b="1" dirty="0" smtClean="0">
                <a:solidFill>
                  <a:schemeClr val="bg1"/>
                </a:solidFill>
              </a:rPr>
              <a:t>اضافة مستخدم لإعطاء ال</a:t>
            </a:r>
            <a:r>
              <a:rPr lang="en-US" sz="2000" b="1" dirty="0" smtClean="0">
                <a:solidFill>
                  <a:schemeClr val="bg1"/>
                </a:solidFill>
              </a:rPr>
              <a:t>samba server </a:t>
            </a:r>
            <a:r>
              <a:rPr lang="ar-OM" sz="2000" b="1" dirty="0" smtClean="0">
                <a:solidFill>
                  <a:schemeClr val="bg1"/>
                </a:solidFill>
              </a:rPr>
              <a:t>الصلاحيات للدخول لل</a:t>
            </a:r>
            <a:r>
              <a:rPr lang="en-US" sz="2000" b="1" dirty="0" smtClean="0">
                <a:solidFill>
                  <a:schemeClr val="bg1"/>
                </a:solidFill>
              </a:rPr>
              <a:t>windows  </a:t>
            </a:r>
            <a:r>
              <a:rPr lang="ar-OM" sz="2000" b="1" dirty="0" smtClean="0">
                <a:solidFill>
                  <a:schemeClr val="bg1"/>
                </a:solidFill>
              </a:rPr>
              <a:t> كما في الشكل المقابل . بالضغط على المجلد بالزر الايمن من ثم </a:t>
            </a:r>
            <a:r>
              <a:rPr lang="en-US" sz="2000" b="1" dirty="0" smtClean="0">
                <a:solidFill>
                  <a:schemeClr val="bg1"/>
                </a:solidFill>
              </a:rPr>
              <a:t>properties&gt;sharing</a:t>
            </a:r>
            <a:r>
              <a:rPr lang="ar-OM" sz="2000" b="1" dirty="0" smtClean="0">
                <a:solidFill>
                  <a:schemeClr val="bg1"/>
                </a:solidFill>
              </a:rPr>
              <a:t> نتبع الخطوات الموضحة.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9436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752600" y="34290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8999" y="4648200"/>
            <a:ext cx="866503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4492534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10668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2057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2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0" y="2743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3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4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382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OM" sz="2400" dirty="0" smtClean="0">
                <a:solidFill>
                  <a:schemeClr val="bg1"/>
                </a:solidFill>
              </a:rPr>
              <a:t>اغلاق عمل </a:t>
            </a:r>
            <a:r>
              <a:rPr lang="en-US" sz="2400" dirty="0" smtClean="0">
                <a:solidFill>
                  <a:schemeClr val="bg1"/>
                </a:solidFill>
              </a:rPr>
              <a:t>firewall</a:t>
            </a:r>
            <a:r>
              <a:rPr lang="ar-OM" sz="2400" dirty="0" smtClean="0">
                <a:solidFill>
                  <a:schemeClr val="bg1"/>
                </a:solidFill>
              </a:rPr>
              <a:t> من اجل السماح ل</a:t>
            </a:r>
            <a:r>
              <a:rPr lang="en-US" sz="2400" dirty="0" err="1" smtClean="0">
                <a:solidFill>
                  <a:schemeClr val="bg1"/>
                </a:solidFill>
              </a:rPr>
              <a:t>samaba</a:t>
            </a:r>
            <a:r>
              <a:rPr lang="en-US" sz="2400" dirty="0" smtClean="0">
                <a:solidFill>
                  <a:schemeClr val="bg1"/>
                </a:solidFill>
              </a:rPr>
              <a:t> server </a:t>
            </a:r>
            <a:r>
              <a:rPr lang="ar-OM" sz="2400" dirty="0" smtClean="0">
                <a:solidFill>
                  <a:schemeClr val="bg1"/>
                </a:solidFill>
              </a:rPr>
              <a:t> بمشاركة الملفات 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55800"/>
            <a:ext cx="354171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44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81" y="1757363"/>
            <a:ext cx="5480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4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OM" b="1" dirty="0" smtClean="0">
                <a:solidFill>
                  <a:schemeClr val="bg1"/>
                </a:solidFill>
              </a:rPr>
              <a:t>نتبع المسار التالي </a:t>
            </a:r>
            <a:r>
              <a:rPr lang="en-US" b="1" dirty="0" smtClean="0">
                <a:solidFill>
                  <a:schemeClr val="bg1"/>
                </a:solidFill>
              </a:rPr>
              <a:t>Start </a:t>
            </a:r>
            <a:r>
              <a:rPr lang="en-US" b="1" dirty="0">
                <a:solidFill>
                  <a:schemeClr val="bg1"/>
                </a:solidFill>
              </a:rPr>
              <a:t>&gt; computer &gt; network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ar-OM" b="1" dirty="0" smtClean="0">
              <a:solidFill>
                <a:schemeClr val="bg1"/>
              </a:solidFill>
            </a:endParaRPr>
          </a:p>
          <a:p>
            <a:pPr lvl="0" algn="r" rtl="1"/>
            <a:r>
              <a:rPr lang="ar-OM" b="1" dirty="0" smtClean="0">
                <a:solidFill>
                  <a:schemeClr val="bg1"/>
                </a:solidFill>
              </a:rPr>
              <a:t>في الشكل رقم واحد حصلنا على الاجهزة المشاركة في الشبكة ومن ضمنها </a:t>
            </a:r>
            <a:r>
              <a:rPr lang="en-US" b="1" dirty="0" smtClean="0">
                <a:solidFill>
                  <a:schemeClr val="bg1"/>
                </a:solidFill>
              </a:rPr>
              <a:t>SAMBA </a:t>
            </a:r>
            <a:r>
              <a:rPr lang="ar-OM" b="1" dirty="0" smtClean="0">
                <a:solidFill>
                  <a:schemeClr val="bg1"/>
                </a:solidFill>
              </a:rPr>
              <a:t>نفتح ضغط مزدوج على </a:t>
            </a:r>
            <a:r>
              <a:rPr lang="en-US" b="1" dirty="0" smtClean="0">
                <a:solidFill>
                  <a:schemeClr val="bg1"/>
                </a:solidFill>
              </a:rPr>
              <a:t>SAMBA </a:t>
            </a:r>
            <a:r>
              <a:rPr lang="ar-OM" b="1" dirty="0" smtClean="0">
                <a:solidFill>
                  <a:schemeClr val="bg1"/>
                </a:solidFill>
              </a:rPr>
              <a:t> سوف نرى الملف الذي عملناه </a:t>
            </a:r>
            <a:r>
              <a:rPr lang="en-US" b="1" dirty="0" smtClean="0">
                <a:solidFill>
                  <a:schemeClr val="bg1"/>
                </a:solidFill>
              </a:rPr>
              <a:t>network </a:t>
            </a:r>
            <a:r>
              <a:rPr lang="ar-OM" b="1" dirty="0" smtClean="0">
                <a:solidFill>
                  <a:schemeClr val="bg1"/>
                </a:solidFill>
              </a:rPr>
              <a:t> ضغط مزدوج سيطلب اسم مستخدم وكلمة المرور ندخل اسم المستخدم وكلمة المرور التي اعددناها في الخطوة الرابعة ل</a:t>
            </a:r>
            <a:r>
              <a:rPr lang="en-US" b="1" dirty="0" smtClean="0">
                <a:solidFill>
                  <a:schemeClr val="bg1"/>
                </a:solidFill>
              </a:rPr>
              <a:t> .samba server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214687"/>
            <a:ext cx="54689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24350"/>
            <a:ext cx="3733800" cy="25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0706" y="2495550"/>
            <a:ext cx="1438094" cy="53340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3714749"/>
            <a:ext cx="1438094" cy="53340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19695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3128" y="3218615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0583" y="4476750"/>
            <a:ext cx="5573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>
                <a:solidFill>
                  <a:schemeClr val="bg1"/>
                </a:solidFill>
              </a:rPr>
              <a:t>اتمنا لكم الاستفادة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algn="r" rtl="1">
              <a:buNone/>
            </a:pPr>
            <a:r>
              <a:rPr lang="ar-OM" dirty="0" smtClean="0">
                <a:solidFill>
                  <a:schemeClr val="bg1"/>
                </a:solidFill>
              </a:rPr>
              <a:t>اشكر لكم المتابعة على صفحتي في الفيس بوك .</a:t>
            </a:r>
          </a:p>
          <a:p>
            <a:pPr algn="r" rtl="1">
              <a:buNone/>
            </a:pPr>
            <a:r>
              <a:rPr lang="ar-OM" dirty="0" smtClean="0">
                <a:solidFill>
                  <a:schemeClr val="bg1"/>
                </a:solidFill>
              </a:rPr>
              <a:t>وأتشرف بمشاركتكم وانتظر اقتراحاتكم لتعم الفائدة للجميع </a:t>
            </a:r>
          </a:p>
          <a:p>
            <a:pPr algn="r" rtl="1">
              <a:buNone/>
            </a:pPr>
            <a:r>
              <a:rPr lang="ar-OM" dirty="0" smtClean="0">
                <a:solidFill>
                  <a:schemeClr val="bg1"/>
                </a:solidFill>
              </a:rPr>
              <a:t>اخوكم سالم جمعة </a:t>
            </a:r>
            <a:r>
              <a:rPr lang="ar-OM" dirty="0" smtClean="0">
                <a:solidFill>
                  <a:schemeClr val="bg1"/>
                </a:solidFill>
              </a:rPr>
              <a:t>..</a:t>
            </a:r>
            <a:endParaRPr lang="ar-OM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ar-OM" dirty="0" smtClean="0">
                <a:solidFill>
                  <a:schemeClr val="bg1"/>
                </a:solidFill>
              </a:rPr>
              <a:t>للتواصل : على الايميل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successway89@hotmail.com</a:t>
            </a:r>
            <a:endParaRPr lang="ar-OM" dirty="0" smtClean="0">
              <a:solidFill>
                <a:schemeClr val="bg1"/>
              </a:solidFill>
            </a:endParaRPr>
          </a:p>
          <a:p>
            <a:pPr algn="r" rtl="1">
              <a:buNone/>
            </a:pPr>
            <a:r>
              <a:rPr lang="en-US" dirty="0" smtClean="0">
                <a:solidFill>
                  <a:schemeClr val="bg1"/>
                </a:solidFill>
              </a:rPr>
              <a:t>http://www.facebook.com/NetworkingServices89</a:t>
            </a:r>
            <a:endParaRPr lang="ar-OM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OM" dirty="0" smtClean="0">
                <a:solidFill>
                  <a:srgbClr val="FF0000"/>
                </a:solidFill>
              </a:rPr>
              <a:t>نبذة بسيطة سامبا سيرفر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Samaba</a:t>
            </a:r>
            <a:r>
              <a:rPr lang="en-US" dirty="0" smtClean="0">
                <a:solidFill>
                  <a:srgbClr val="FF0000"/>
                </a:solidFill>
              </a:rPr>
              <a:t> Server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OM" sz="2400" b="1" dirty="0" smtClean="0">
                <a:solidFill>
                  <a:srgbClr val="FFC000"/>
                </a:solidFill>
              </a:rPr>
              <a:t>سامبا سيرفر </a:t>
            </a:r>
            <a:r>
              <a:rPr lang="en-US" sz="2400" b="1" dirty="0" smtClean="0">
                <a:solidFill>
                  <a:srgbClr val="FFC000"/>
                </a:solidFill>
              </a:rPr>
              <a:t>SMB </a:t>
            </a:r>
            <a:r>
              <a:rPr lang="ar-OM" sz="2400" b="1" dirty="0" smtClean="0">
                <a:solidFill>
                  <a:srgbClr val="FFC000"/>
                </a:solidFill>
              </a:rPr>
              <a:t> اختصار ل</a:t>
            </a:r>
            <a:r>
              <a:rPr lang="en-US" sz="2400" b="1" dirty="0" smtClean="0">
                <a:solidFill>
                  <a:srgbClr val="FFC000"/>
                </a:solidFill>
              </a:rPr>
              <a:t>  “Session Message Block”</a:t>
            </a:r>
            <a:r>
              <a:rPr lang="ar-OM" sz="2400" b="1" dirty="0" smtClean="0">
                <a:solidFill>
                  <a:srgbClr val="FFC000"/>
                </a:solidFill>
              </a:rPr>
              <a:t> هو مصدر مفتوح متضمن داخل نضام اللينكس لتزويد الملفات ومشاركتها مع نظام الويندوز . من خلال </a:t>
            </a:r>
            <a:r>
              <a:rPr lang="en-US" sz="2400" b="1" dirty="0" smtClean="0">
                <a:solidFill>
                  <a:srgbClr val="FFC000"/>
                </a:solidFill>
              </a:rPr>
              <a:t>samba server </a:t>
            </a:r>
            <a:r>
              <a:rPr lang="ar-OM" sz="2400" b="1" dirty="0" smtClean="0">
                <a:solidFill>
                  <a:srgbClr val="FFC000"/>
                </a:solidFill>
              </a:rPr>
              <a:t>نستطيع مشاركة الملفات والطابعات والاقراص الصلبة والبرامج بين نظام التشغيل الينكس ونظام التشغيل الويندوز .. بالاظافة القدرة على التحكم بالمستخدمين والمجموعات . وسوف نتطرق في هذا الدرس عن كيفية عمل  مشاركة للملفات والطابعات . 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ar-OM" dirty="0" smtClean="0">
                <a:solidFill>
                  <a:srgbClr val="FF0000"/>
                </a:solidFill>
              </a:rPr>
              <a:t>الخطوة الاولى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2362200"/>
            <a:ext cx="3667125" cy="2609850"/>
          </a:xfrm>
          <a:prstGeom prst="rect">
            <a:avLst/>
          </a:prstGeom>
          <a:noFill/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5943600" cy="2095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81200" y="914400"/>
            <a:ext cx="4991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OM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تنصيب ادوات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samba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server </a:t>
            </a:r>
            <a:r>
              <a:rPr lang="ar-OM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بطريقتين اما عن طريق 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command </a:t>
            </a:r>
            <a:r>
              <a:rPr lang="ar-OM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او عن طريق واجهة المستخدم .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1625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OM" b="1" dirty="0" smtClean="0">
                <a:solidFill>
                  <a:schemeClr val="bg1"/>
                </a:solidFill>
              </a:rPr>
              <a:t>الطريقة الاولى:</a:t>
            </a:r>
            <a:r>
              <a:rPr lang="ar-OM" dirty="0" smtClean="0">
                <a:solidFill>
                  <a:schemeClr val="bg1"/>
                </a:solidFill>
              </a:rPr>
              <a:t> </a:t>
            </a:r>
            <a:r>
              <a:rPr lang="ar-OM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نفتح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terminal </a:t>
            </a:r>
            <a:r>
              <a:rPr lang="ar-OM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OM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نكتب الكود ” </a:t>
            </a:r>
            <a:r>
              <a:rPr lang="en-US" dirty="0" smtClean="0">
                <a:solidFill>
                  <a:schemeClr val="bg1"/>
                </a:solidFill>
              </a:rPr>
              <a:t>#[</a:t>
            </a:r>
            <a:r>
              <a:rPr lang="en-US" dirty="0" err="1" smtClean="0">
                <a:solidFill>
                  <a:schemeClr val="bg1"/>
                </a:solidFill>
              </a:rPr>
              <a:t>sudo</a:t>
            </a:r>
            <a:r>
              <a:rPr lang="en-US" dirty="0" smtClean="0">
                <a:solidFill>
                  <a:schemeClr val="bg1"/>
                </a:solidFill>
              </a:rPr>
              <a:t> apt-get install samba]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2819400"/>
            <a:ext cx="5454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الطريقة الثانية عن طريق واجة المستخدم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ar-OM" b="1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 rtl="1"/>
            <a:r>
              <a:rPr lang="ar-OM" dirty="0" smtClean="0">
                <a:solidFill>
                  <a:schemeClr val="bg1"/>
                </a:solidFill>
              </a:rPr>
              <a:t>من </a:t>
            </a:r>
            <a:r>
              <a:rPr lang="en-US" dirty="0" err="1" smtClean="0">
                <a:solidFill>
                  <a:schemeClr val="bg1"/>
                </a:solidFill>
              </a:rPr>
              <a:t>Ubuntu</a:t>
            </a:r>
            <a:r>
              <a:rPr lang="en-US" dirty="0" smtClean="0">
                <a:solidFill>
                  <a:schemeClr val="bg1"/>
                </a:solidFill>
              </a:rPr>
              <a:t> Software Center </a:t>
            </a:r>
            <a:r>
              <a:rPr lang="ar-OM" dirty="0" smtClean="0">
                <a:solidFill>
                  <a:schemeClr val="bg1"/>
                </a:solidFill>
              </a:rPr>
              <a:t> نقوم بتنصيب </a:t>
            </a:r>
            <a:r>
              <a:rPr lang="en-US" dirty="0" smtClean="0">
                <a:solidFill>
                  <a:schemeClr val="bg1"/>
                </a:solidFill>
              </a:rPr>
              <a:t>GADMIN-SAMBA</a:t>
            </a:r>
          </a:p>
          <a:p>
            <a:pPr algn="r" rtl="1"/>
            <a:r>
              <a:rPr lang="ar-OM" dirty="0" smtClean="0">
                <a:solidFill>
                  <a:schemeClr val="bg1"/>
                </a:solidFill>
              </a:rPr>
              <a:t>و </a:t>
            </a:r>
            <a:r>
              <a:rPr lang="en-US" dirty="0" smtClean="0">
                <a:solidFill>
                  <a:schemeClr val="bg1"/>
                </a:solidFill>
              </a:rPr>
              <a:t>Samba </a:t>
            </a:r>
            <a:r>
              <a:rPr lang="ar-OM" dirty="0" smtClean="0">
                <a:solidFill>
                  <a:schemeClr val="bg1"/>
                </a:solidFill>
              </a:rPr>
              <a:t> كما في الشكل المقابل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172200"/>
            <a:ext cx="586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ملاحظة في الخطوة الاولى يجب توفر الانتر نت ..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04800"/>
            <a:ext cx="451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OM" b="1" dirty="0" smtClean="0">
                <a:solidFill>
                  <a:srgbClr val="FF0000"/>
                </a:solidFill>
              </a:rPr>
              <a:t>الخطوة الثانية اعداد المجلد او الطابعة الذي نود مشاركتة 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828800"/>
            <a:ext cx="385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[  </a:t>
            </a:r>
            <a:r>
              <a:rPr lang="en-US" dirty="0" err="1">
                <a:solidFill>
                  <a:schemeClr val="bg1"/>
                </a:solidFill>
              </a:rPr>
              <a:t>gksudo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gedit</a:t>
            </a:r>
            <a:r>
              <a:rPr lang="en-US" dirty="0">
                <a:solidFill>
                  <a:schemeClr val="bg1"/>
                </a:solidFill>
              </a:rPr>
              <a:t> /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/samba/</a:t>
            </a:r>
            <a:r>
              <a:rPr lang="en-US" dirty="0" err="1">
                <a:solidFill>
                  <a:schemeClr val="bg1"/>
                </a:solidFill>
              </a:rPr>
              <a:t>smb.conf</a:t>
            </a:r>
            <a:r>
              <a:rPr lang="en-US" dirty="0">
                <a:solidFill>
                  <a:schemeClr val="bg1"/>
                </a:solidFill>
              </a:rPr>
              <a:t> ]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359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1735"/>
            <a:ext cx="3333115" cy="1790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114800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OM" dirty="0" smtClean="0">
                <a:solidFill>
                  <a:schemeClr val="bg1"/>
                </a:solidFill>
              </a:rPr>
              <a:t>نقوم باعداد عدت اشياء ضرورية في قسم </a:t>
            </a:r>
            <a:r>
              <a:rPr lang="en-US" dirty="0" smtClean="0">
                <a:solidFill>
                  <a:schemeClr val="bg1"/>
                </a:solidFill>
              </a:rPr>
              <a:t> global</a:t>
            </a:r>
            <a:r>
              <a:rPr lang="ar-OM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rtl="1"/>
            <a:endParaRPr lang="ar-OM" dirty="0" smtClean="0">
              <a:solidFill>
                <a:schemeClr val="bg1"/>
              </a:solidFill>
            </a:endParaRPr>
          </a:p>
          <a:p>
            <a:pPr rtl="1"/>
            <a:r>
              <a:rPr lang="en-US" dirty="0" smtClean="0">
                <a:solidFill>
                  <a:schemeClr val="bg1"/>
                </a:solidFill>
              </a:rPr>
              <a:t>Workgroup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smtClean="0">
                <a:solidFill>
                  <a:schemeClr val="bg1"/>
                </a:solidFill>
              </a:rPr>
              <a:t>IBM</a:t>
            </a:r>
          </a:p>
          <a:p>
            <a:pPr rtl="1"/>
            <a:r>
              <a:rPr lang="en-US" dirty="0" smtClean="0">
                <a:solidFill>
                  <a:schemeClr val="bg1"/>
                </a:solidFill>
              </a:rPr>
              <a:t>Security </a:t>
            </a:r>
            <a:r>
              <a:rPr lang="en-US" dirty="0">
                <a:solidFill>
                  <a:schemeClr val="bg1"/>
                </a:solidFill>
              </a:rPr>
              <a:t>= user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9987" y="4572000"/>
            <a:ext cx="154781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5715000"/>
            <a:ext cx="154781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9987" y="4800600"/>
            <a:ext cx="154781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800600" y="1109246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[ALT + F2]</a:t>
            </a:r>
            <a:r>
              <a:rPr kumimoji="0" lang="ar-OM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نقوم باضغط على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45946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dirty="0" smtClean="0">
                <a:solidFill>
                  <a:schemeClr val="bg1"/>
                </a:solidFill>
              </a:rPr>
              <a:t>ومن ثم ندخل المسار التالي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86600" y="914400"/>
            <a:ext cx="685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bg1"/>
                </a:solidFill>
                <a:latin typeface="Aharoni" pitchFamily="2" charset="-79"/>
              </a:rPr>
              <a:t>1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4800600"/>
            <a:ext cx="685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bg1"/>
                </a:solidFill>
                <a:latin typeface="Aharoni" pitchFamily="2" charset="-79"/>
              </a:rPr>
              <a:t>2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9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6062" y="304800"/>
            <a:ext cx="5342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OM" sz="2400" b="1" dirty="0" smtClean="0">
                <a:solidFill>
                  <a:srgbClr val="FF0000"/>
                </a:solidFill>
              </a:rPr>
              <a:t>انشاء المجلد في </a:t>
            </a:r>
            <a:r>
              <a:rPr lang="en-US" sz="2400" b="1" dirty="0" smtClean="0">
                <a:solidFill>
                  <a:srgbClr val="FF0000"/>
                </a:solidFill>
              </a:rPr>
              <a:t>samba server </a:t>
            </a:r>
            <a:r>
              <a:rPr lang="ar-OM" sz="2400" b="1" dirty="0" smtClean="0">
                <a:solidFill>
                  <a:srgbClr val="FF0000"/>
                </a:solidFill>
              </a:rPr>
              <a:t>المراد مشاركتة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94742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82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نكتب اسم المجلد بين الاقواس </a:t>
            </a:r>
            <a:r>
              <a:rPr lang="en-US" b="1" dirty="0" smtClean="0">
                <a:solidFill>
                  <a:schemeClr val="bg1"/>
                </a:solidFill>
              </a:rPr>
              <a:t>[Network] </a:t>
            </a:r>
            <a:r>
              <a:rPr lang="ar-OM" b="1" dirty="0" smtClean="0">
                <a:solidFill>
                  <a:schemeClr val="bg1"/>
                </a:solidFill>
              </a:rPr>
              <a:t> كما في الشكل. </a:t>
            </a: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نستطيع اضافة اكثر من مستخدم بوضع (,) على سبيل المثال</a:t>
            </a:r>
            <a:r>
              <a:rPr lang="en-US" b="1" dirty="0" smtClean="0">
                <a:solidFill>
                  <a:schemeClr val="bg1"/>
                </a:solidFill>
              </a:rPr>
              <a:t> Valid users = </a:t>
            </a:r>
            <a:r>
              <a:rPr lang="en-US" b="1" dirty="0" err="1" smtClean="0">
                <a:solidFill>
                  <a:schemeClr val="bg1"/>
                </a:solidFill>
              </a:rPr>
              <a:t>ahmed</a:t>
            </a:r>
            <a:r>
              <a:rPr lang="en-US" b="1" dirty="0" smtClean="0">
                <a:solidFill>
                  <a:schemeClr val="bg1"/>
                </a:solidFill>
              </a:rPr>
              <a:t> ,</a:t>
            </a:r>
            <a:r>
              <a:rPr lang="en-US" b="1" dirty="0" err="1" smtClean="0">
                <a:solidFill>
                  <a:schemeClr val="bg1"/>
                </a:solidFill>
              </a:rPr>
              <a:t>aa</a:t>
            </a:r>
            <a:r>
              <a:rPr lang="en-US" b="1" dirty="0" smtClean="0">
                <a:solidFill>
                  <a:schemeClr val="bg1"/>
                </a:solidFill>
              </a:rPr>
              <a:t> ‘</a:t>
            </a:r>
            <a:r>
              <a:rPr lang="ar-OM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429000"/>
            <a:ext cx="25146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3048000"/>
            <a:ext cx="15808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OM" b="1" dirty="0" smtClean="0"/>
              <a:t>نكتب مسار المجلد 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886200" y="3276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58" y="2895600"/>
            <a:ext cx="13997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OM" b="1" dirty="0" smtClean="0"/>
              <a:t>نكتب اسم المجلد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1447800" y="3080266"/>
            <a:ext cx="429058" cy="501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76800" y="3810000"/>
            <a:ext cx="13837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OM" b="1" dirty="0" smtClean="0"/>
              <a:t>اضافة المستخدم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3429000" y="3994666"/>
            <a:ext cx="14478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200400" y="4267200"/>
            <a:ext cx="1295400" cy="685800"/>
          </a:xfrm>
          <a:prstGeom prst="rightBrace">
            <a:avLst>
              <a:gd name="adj1" fmla="val 8333"/>
              <a:gd name="adj2" fmla="val 5404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4431268"/>
            <a:ext cx="25346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OM" b="1" dirty="0" smtClean="0"/>
              <a:t>اضافة بعض الصلاحيات للمجلد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9668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3602" y="381000"/>
            <a:ext cx="7830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OM" sz="2400" b="1" dirty="0" smtClean="0">
                <a:solidFill>
                  <a:srgbClr val="FF0000"/>
                </a:solidFill>
              </a:rPr>
              <a:t>الخطوة الثالثة اضافة أنشاء المجلد الذي قمنا باضافتة في </a:t>
            </a:r>
            <a:r>
              <a:rPr lang="en-US" sz="2400" b="1" dirty="0" smtClean="0">
                <a:solidFill>
                  <a:srgbClr val="FF0000"/>
                </a:solidFill>
              </a:rPr>
              <a:t>samba server </a:t>
            </a:r>
            <a:r>
              <a:rPr lang="ar-OM" sz="2400" b="1" dirty="0" smtClean="0">
                <a:solidFill>
                  <a:srgbClr val="FF0000"/>
                </a:solidFill>
              </a:rPr>
              <a:t> 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4425"/>
            <a:ext cx="59436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19587" y="4111625"/>
            <a:ext cx="154781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4568825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6002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1) عن طريق </a:t>
            </a:r>
            <a:r>
              <a:rPr lang="en-US" b="1" dirty="0" smtClean="0">
                <a:solidFill>
                  <a:schemeClr val="bg1"/>
                </a:solidFill>
              </a:rPr>
              <a:t>terminal </a:t>
            </a:r>
            <a:r>
              <a:rPr lang="ar-OM" b="1" dirty="0" smtClean="0">
                <a:solidFill>
                  <a:schemeClr val="bg1"/>
                </a:solidFill>
              </a:rPr>
              <a:t> نكتب الكود التالي</a:t>
            </a: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 لانشاء المجلد في سطح المكتب  </a:t>
            </a:r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err="1" smtClean="0">
                <a:solidFill>
                  <a:schemeClr val="bg1"/>
                </a:solidFill>
              </a:rPr>
              <a:t>sudo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mkdir</a:t>
            </a:r>
            <a:r>
              <a:rPr lang="en-US" b="1" dirty="0" smtClean="0">
                <a:solidFill>
                  <a:schemeClr val="bg1"/>
                </a:solidFill>
              </a:rPr>
              <a:t> network ]</a:t>
            </a:r>
            <a:endParaRPr lang="ar-OM" b="1" dirty="0" smtClean="0">
              <a:solidFill>
                <a:schemeClr val="bg1"/>
              </a:solidFill>
            </a:endParaRP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 </a:t>
            </a: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2) بعد ذلك نعطي صلاحيات كاملة لاستخدام </a:t>
            </a: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هذا المجلد عن طريق الكود </a:t>
            </a:r>
            <a:r>
              <a:rPr lang="en-US" b="1" dirty="0" smtClean="0">
                <a:solidFill>
                  <a:schemeClr val="bg1"/>
                </a:solidFill>
              </a:rPr>
              <a:t> [</a:t>
            </a:r>
            <a:r>
              <a:rPr lang="en-US" b="1" dirty="0" err="1" smtClean="0">
                <a:solidFill>
                  <a:schemeClr val="bg1"/>
                </a:solidFill>
              </a:rPr>
              <a:t>sudo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chmod</a:t>
            </a:r>
            <a:r>
              <a:rPr lang="en-US" b="1" dirty="0" smtClean="0">
                <a:solidFill>
                  <a:schemeClr val="bg1"/>
                </a:solidFill>
              </a:rPr>
              <a:t> 0777 Network ]</a:t>
            </a:r>
          </a:p>
        </p:txBody>
      </p:sp>
    </p:spTree>
    <p:extLst>
      <p:ext uri="{BB962C8B-B14F-4D97-AF65-F5344CB8AC3E}">
        <p14:creationId xmlns="" xmlns:p14="http://schemas.microsoft.com/office/powerpoint/2010/main" val="625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7620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OM" sz="2400" b="1" dirty="0" smtClean="0">
                <a:solidFill>
                  <a:schemeClr val="bg1"/>
                </a:solidFill>
              </a:rPr>
              <a:t>بعد انشاء المجلد نضغط الزر الايمن للملف ونختار </a:t>
            </a:r>
            <a:r>
              <a:rPr lang="en-US" sz="2400" b="1" dirty="0" smtClean="0">
                <a:solidFill>
                  <a:schemeClr val="bg1"/>
                </a:solidFill>
              </a:rPr>
              <a:t> folder sharing </a:t>
            </a:r>
            <a:r>
              <a:rPr lang="ar-OM" sz="2400" b="1" dirty="0" smtClean="0">
                <a:solidFill>
                  <a:schemeClr val="bg1"/>
                </a:solidFill>
              </a:rPr>
              <a:t>ومن ثم نضع صح على جميع المربعات الموضحة في الشكل 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2266950"/>
            <a:ext cx="315753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22328" y="3257550"/>
            <a:ext cx="304800" cy="304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60428" y="4324350"/>
            <a:ext cx="266700" cy="152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22328" y="4057650"/>
            <a:ext cx="381000" cy="190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4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189672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1) لإضافة حساب جديد عن طريق </a:t>
            </a:r>
            <a:r>
              <a:rPr lang="en-US" b="1" dirty="0" smtClean="0">
                <a:solidFill>
                  <a:schemeClr val="bg1"/>
                </a:solidFill>
              </a:rPr>
              <a:t>terminal </a:t>
            </a:r>
            <a:endParaRPr lang="ar-OM" b="1" dirty="0" smtClean="0">
              <a:solidFill>
                <a:schemeClr val="bg1"/>
              </a:solidFill>
            </a:endParaRP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 نكتب الكود التالي : </a:t>
            </a:r>
            <a:r>
              <a:rPr lang="en-US" b="1" dirty="0" smtClean="0">
                <a:solidFill>
                  <a:schemeClr val="bg1"/>
                </a:solidFill>
              </a:rPr>
              <a:t>[# </a:t>
            </a:r>
            <a:r>
              <a:rPr lang="en-US" b="1" dirty="0" err="1">
                <a:solidFill>
                  <a:schemeClr val="bg1"/>
                </a:solidFill>
              </a:rPr>
              <a:t>sudo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useradd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ahmed</a:t>
            </a:r>
            <a:r>
              <a:rPr lang="en-US" b="1" dirty="0">
                <a:solidFill>
                  <a:schemeClr val="bg1"/>
                </a:solidFill>
              </a:rPr>
              <a:t>] </a:t>
            </a:r>
            <a:r>
              <a:rPr lang="ar-OM" b="1" dirty="0" smtClean="0">
                <a:solidFill>
                  <a:schemeClr val="bg1"/>
                </a:solidFill>
              </a:rPr>
              <a:t> </a:t>
            </a:r>
          </a:p>
          <a:p>
            <a:pPr algn="r" rtl="1"/>
            <a:endParaRPr lang="ar-OM" b="1" dirty="0" smtClean="0">
              <a:solidFill>
                <a:schemeClr val="bg1"/>
              </a:solidFill>
            </a:endParaRP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2) وبعدها نضيف الرقم السري ل</a:t>
            </a:r>
            <a:r>
              <a:rPr lang="en-US" b="1" dirty="0" smtClean="0">
                <a:solidFill>
                  <a:schemeClr val="bg1"/>
                </a:solidFill>
              </a:rPr>
              <a:t>samba server </a:t>
            </a:r>
            <a:r>
              <a:rPr lang="ar-OM" b="1" dirty="0" smtClean="0">
                <a:solidFill>
                  <a:schemeClr val="bg1"/>
                </a:solidFill>
              </a:rPr>
              <a:t> لكي يستطيع اخذ الصلاحيات المعطاه في السامبا سيرفر </a:t>
            </a:r>
            <a:r>
              <a:rPr lang="en-US" b="1" dirty="0" smtClean="0">
                <a:solidFill>
                  <a:schemeClr val="bg1"/>
                </a:solidFill>
              </a:rPr>
              <a:t>[#</a:t>
            </a:r>
            <a:r>
              <a:rPr lang="en-US" b="1" dirty="0" err="1">
                <a:solidFill>
                  <a:schemeClr val="bg1"/>
                </a:solidFill>
              </a:rPr>
              <a:t>sudo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smbpasswd</a:t>
            </a:r>
            <a:r>
              <a:rPr lang="en-US" b="1" dirty="0">
                <a:solidFill>
                  <a:schemeClr val="bg1"/>
                </a:solidFill>
              </a:rPr>
              <a:t> –a </a:t>
            </a:r>
            <a:r>
              <a:rPr lang="en-US" b="1" dirty="0" err="1">
                <a:solidFill>
                  <a:schemeClr val="bg1"/>
                </a:solidFill>
              </a:rPr>
              <a:t>ahmed</a:t>
            </a:r>
            <a:r>
              <a:rPr lang="en-US" b="1" dirty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592513"/>
            <a:ext cx="54689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668963"/>
            <a:ext cx="46767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5063" y="3611563"/>
            <a:ext cx="154781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9063" y="4525169"/>
            <a:ext cx="1905000" cy="45799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5063" y="5668963"/>
            <a:ext cx="1981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9063" y="5821363"/>
            <a:ext cx="1828800" cy="45799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2787" y="268069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400" b="1" dirty="0" smtClean="0">
                <a:solidFill>
                  <a:srgbClr val="FF0000"/>
                </a:solidFill>
              </a:rPr>
              <a:t>الخطوة الرابعة انشاء حساب محلي 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4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نفتح المسار التالي : </a:t>
            </a:r>
            <a:r>
              <a:rPr lang="en-US" b="1" dirty="0" smtClean="0">
                <a:solidFill>
                  <a:schemeClr val="bg1"/>
                </a:solidFill>
              </a:rPr>
              <a:t>[system </a:t>
            </a:r>
            <a:r>
              <a:rPr lang="en-US" b="1" dirty="0">
                <a:solidFill>
                  <a:schemeClr val="bg1"/>
                </a:solidFill>
              </a:rPr>
              <a:t>&gt; administrator &gt; samba 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r>
              <a:rPr lang="ar-OM" b="1" dirty="0" smtClean="0">
                <a:solidFill>
                  <a:schemeClr val="bg1"/>
                </a:solidFill>
              </a:rPr>
              <a:t> وتفتح الواجة كما في الشكل 1</a:t>
            </a:r>
          </a:p>
          <a:p>
            <a:pPr algn="r" rtl="1"/>
            <a:r>
              <a:rPr lang="ar-OM" b="1" dirty="0" smtClean="0">
                <a:solidFill>
                  <a:schemeClr val="bg1"/>
                </a:solidFill>
              </a:rPr>
              <a:t>بعدها من قاىمة </a:t>
            </a:r>
            <a:r>
              <a:rPr lang="en-US" b="1" dirty="0" smtClean="0">
                <a:solidFill>
                  <a:schemeClr val="bg1"/>
                </a:solidFill>
              </a:rPr>
              <a:t>preferences &gt; samba user </a:t>
            </a:r>
            <a:r>
              <a:rPr lang="ar-OM" b="1" dirty="0" smtClean="0">
                <a:solidFill>
                  <a:schemeClr val="bg1"/>
                </a:solidFill>
              </a:rPr>
              <a:t> تفتح واجه كما في الشكل 2 ونقوم بكتابة البيانات المبينة.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7925"/>
            <a:ext cx="55594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7" y="4200525"/>
            <a:ext cx="34020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228600"/>
            <a:ext cx="610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OM" sz="2400" b="1" dirty="0" smtClean="0">
                <a:solidFill>
                  <a:srgbClr val="FF0000"/>
                </a:solidFill>
              </a:rPr>
              <a:t>ونستطيع عمل الخطوة الرابعة عن طريق واجهة المستخدم :</a:t>
            </a:r>
          </a:p>
        </p:txBody>
      </p:sp>
      <p:sp>
        <p:nvSpPr>
          <p:cNvPr id="7" name="Oval 6"/>
          <p:cNvSpPr/>
          <p:nvPr/>
        </p:nvSpPr>
        <p:spPr>
          <a:xfrm>
            <a:off x="4267200" y="2362200"/>
            <a:ext cx="685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bg1"/>
                </a:solidFill>
                <a:latin typeface="Aharoni" pitchFamily="2" charset="-79"/>
              </a:rPr>
              <a:t>1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86600" y="3962400"/>
            <a:ext cx="685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2400" b="1" dirty="0" smtClean="0">
                <a:solidFill>
                  <a:schemeClr val="bg1"/>
                </a:solidFill>
                <a:latin typeface="Aharoni" pitchFamily="2" charset="-79"/>
              </a:rPr>
              <a:t>2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2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entationforsam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prsentationforsamba</Template>
  <TotalTime>1</TotalTime>
  <Words>576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prsentationforsamba</vt:lpstr>
      <vt:lpstr>Slide 1</vt:lpstr>
      <vt:lpstr>نبذة بسيطة سامبا سيرفر Samaba Server </vt:lpstr>
      <vt:lpstr>الخطوة الاولى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اتمنا لكم الاستفادة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admin2</dc:creator>
  <cp:lastModifiedBy>admin2</cp:lastModifiedBy>
  <cp:revision>3</cp:revision>
  <dcterms:created xsi:type="dcterms:W3CDTF">2013-07-16T07:55:18Z</dcterms:created>
  <dcterms:modified xsi:type="dcterms:W3CDTF">2013-07-16T07:56:34Z</dcterms:modified>
</cp:coreProperties>
</file>